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79" r:id="rId4"/>
    <p:sldId id="294" r:id="rId5"/>
    <p:sldId id="295" r:id="rId6"/>
    <p:sldId id="296" r:id="rId7"/>
    <p:sldId id="297" r:id="rId8"/>
    <p:sldId id="300" r:id="rId9"/>
    <p:sldId id="298" r:id="rId10"/>
    <p:sldId id="299" r:id="rId11"/>
    <p:sldId id="301" r:id="rId12"/>
    <p:sldId id="276" r:id="rId13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>
      <a:defRPr>
        <a:latin typeface="Calibri"/>
        <a:ea typeface="Calibri"/>
        <a:cs typeface="Calibri"/>
        <a:sym typeface="Calibri"/>
      </a:defRPr>
    </a:lvl6pPr>
    <a:lvl7pPr>
      <a:defRPr>
        <a:latin typeface="Calibri"/>
        <a:ea typeface="Calibri"/>
        <a:cs typeface="Calibri"/>
        <a:sym typeface="Calibri"/>
      </a:defRPr>
    </a:lvl7pPr>
    <a:lvl8pPr>
      <a:defRPr>
        <a:latin typeface="Calibri"/>
        <a:ea typeface="Calibri"/>
        <a:cs typeface="Calibri"/>
        <a:sym typeface="Calibri"/>
      </a:defRPr>
    </a:lvl8pPr>
    <a:lvl9pPr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C3C2611-4C71-4FC5-86AE-919BDF0F9419}" styleName="">
    <a:wholeTbl>
      <a:tcTxStyle b="on" i="on"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Style>
        <a:tcBdr/>
        <a:fill>
          <a:solidFill>
            <a:srgbClr val="E9EFF7"/>
          </a:solidFill>
        </a:fill>
      </a:tcStyle>
    </a:band2H>
    <a:firstCol>
      <a:tcTxStyle b="on" i="on"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6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4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149D4-16B4-4F6F-9D53-3FD6E2ED8519}" type="datetimeFigureOut">
              <a:rPr lang="zh-CN" altLang="en-US" smtClean="0"/>
              <a:pPr/>
              <a:t>2016/6/26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7CE5E-D56D-4F3C-A0E4-820B0B379C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3F10E-3DB0-42AB-9B6B-2666A17A3DEA}" type="datetimeFigureOut">
              <a:rPr lang="zh-CN" altLang="en-US" smtClean="0"/>
              <a:pPr/>
              <a:t>2016/6/26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26762-5E4C-4144-8420-25F40DBCF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1FB9A-4FC7-4BDB-AD0B-946392BC2E9A}" type="datetimeFigureOut">
              <a:rPr lang="zh-CN" altLang="en-US" smtClean="0"/>
              <a:pPr/>
              <a:t>2016/6/26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2956-61CB-41B9-BEA6-F5A4F3C8D0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1628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pic>
        <p:nvPicPr>
          <p:cNvPr id="3" name="公司logo 拷贝.png" descr="公司logo 拷贝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>
          <a:xfrm>
            <a:off x="139681" y="-71462"/>
            <a:ext cx="1455725" cy="1000132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 indent="457200"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 indent="914400"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 indent="1371600"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 indent="1828800"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40" indent="-32004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21185" y="771506"/>
            <a:ext cx="4705350" cy="4705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3"/>
          <p:cNvGrpSpPr/>
          <p:nvPr/>
        </p:nvGrpSpPr>
        <p:grpSpPr>
          <a:xfrm>
            <a:off x="3667108" y="2643182"/>
            <a:ext cx="5715040" cy="1500198"/>
            <a:chOff x="-1" y="0"/>
            <a:chExt cx="5224464" cy="1500196"/>
          </a:xfrm>
        </p:grpSpPr>
        <p:sp>
          <p:nvSpPr>
            <p:cNvPr id="11" name="Shape 11"/>
            <p:cNvSpPr/>
            <p:nvPr/>
          </p:nvSpPr>
          <p:spPr>
            <a:xfrm>
              <a:off x="0" y="0"/>
              <a:ext cx="5224463" cy="1500196"/>
            </a:xfrm>
            <a:prstGeom prst="rect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-1" y="353803"/>
              <a:ext cx="5220846" cy="646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lang="zh-CN" altLang="en-US" sz="3600" b="1" dirty="0" smtClean="0">
                  <a:solidFill>
                    <a:srgbClr val="FFFFFF"/>
                  </a:solidFill>
                  <a:latin typeface="微软雅黑"/>
                  <a:ea typeface="微软雅黑"/>
                  <a:cs typeface="微软雅黑"/>
                  <a:sym typeface="微软雅黑"/>
                </a:rPr>
                <a:t>园林互联网</a:t>
              </a:r>
              <a:r>
                <a:rPr lang="en-US" altLang="zh-CN" sz="3600" b="1" dirty="0" smtClean="0">
                  <a:solidFill>
                    <a:srgbClr val="FFFFFF"/>
                  </a:solidFill>
                  <a:latin typeface="微软雅黑"/>
                  <a:ea typeface="微软雅黑"/>
                  <a:cs typeface="微软雅黑"/>
                  <a:sym typeface="微软雅黑"/>
                </a:rPr>
                <a:t>+</a:t>
              </a:r>
              <a:r>
                <a:rPr lang="zh-CN" altLang="en-US" sz="3600" b="1" dirty="0" smtClean="0">
                  <a:solidFill>
                    <a:srgbClr val="FFFFFF"/>
                  </a:solidFill>
                  <a:latin typeface="微软雅黑"/>
                  <a:ea typeface="微软雅黑"/>
                  <a:cs typeface="微软雅黑"/>
                  <a:sym typeface="微软雅黑"/>
                </a:rPr>
                <a:t>的那些事</a:t>
              </a:r>
              <a:endParaRPr sz="3600" b="1" dirty="0">
                <a:solidFill>
                  <a:srgbClr val="FFFFFF"/>
                </a:solidFill>
                <a:latin typeface="微软雅黑"/>
                <a:ea typeface="微软雅黑"/>
                <a:cs typeface="微软雅黑"/>
                <a:sym typeface="微软雅黑"/>
              </a:endParaRPr>
            </a:p>
          </p:txBody>
        </p:sp>
      </p:grpSp>
      <p:sp>
        <p:nvSpPr>
          <p:cNvPr id="14" name="Shape 14"/>
          <p:cNvSpPr/>
          <p:nvPr/>
        </p:nvSpPr>
        <p:spPr>
          <a:xfrm>
            <a:off x="5102247" y="4467242"/>
            <a:ext cx="3027364" cy="139065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 algn="ctr"/>
            <a:r>
              <a:rPr dirty="0">
                <a:latin typeface="微软雅黑"/>
                <a:ea typeface="微软雅黑"/>
                <a:cs typeface="微软雅黑"/>
                <a:sym typeface="微软雅黑"/>
              </a:rPr>
              <a:t>广州弎马信息科技有限公司</a:t>
            </a:r>
          </a:p>
          <a:p>
            <a:pPr lvl="0" algn="ctr"/>
            <a:endParaRPr dirty="0">
              <a:latin typeface="微软雅黑"/>
              <a:ea typeface="微软雅黑"/>
              <a:cs typeface="微软雅黑"/>
              <a:sym typeface="微软雅黑"/>
            </a:endParaRPr>
          </a:p>
          <a:p>
            <a:pPr lvl="0" algn="ctr"/>
            <a:r>
              <a:rPr sz="1600" dirty="0">
                <a:latin typeface="微软雅黑"/>
                <a:ea typeface="微软雅黑"/>
                <a:cs typeface="微软雅黑"/>
                <a:sym typeface="微软雅黑"/>
              </a:rPr>
              <a:t>马超  13924156026</a:t>
            </a:r>
            <a:endParaRPr lang="en-US" sz="1600" dirty="0">
              <a:latin typeface="微软雅黑"/>
              <a:ea typeface="微软雅黑"/>
              <a:cs typeface="微软雅黑"/>
              <a:sym typeface="微软雅黑"/>
            </a:endParaRPr>
          </a:p>
          <a:p>
            <a:pPr lvl="0" algn="ctr"/>
            <a:endParaRPr sz="1600" dirty="0">
              <a:latin typeface="微软雅黑"/>
              <a:ea typeface="微软雅黑"/>
              <a:cs typeface="微软雅黑"/>
              <a:sym typeface="微软雅黑"/>
            </a:endParaRPr>
          </a:p>
          <a:p>
            <a:pPr lvl="0" algn="ctr"/>
            <a:r>
              <a:rPr sz="1600" dirty="0" smtClean="0">
                <a:latin typeface="微软雅黑"/>
                <a:ea typeface="微软雅黑"/>
                <a:cs typeface="微软雅黑"/>
                <a:sym typeface="微软雅黑"/>
              </a:rPr>
              <a:t>201</a:t>
            </a:r>
            <a:r>
              <a:rPr lang="en-US" sz="1600" dirty="0" smtClean="0">
                <a:latin typeface="微软雅黑"/>
                <a:ea typeface="微软雅黑"/>
                <a:cs typeface="微软雅黑"/>
                <a:sym typeface="微软雅黑"/>
              </a:rPr>
              <a:t>6</a:t>
            </a:r>
            <a:r>
              <a:rPr sz="1600" dirty="0" smtClean="0">
                <a:latin typeface="微软雅黑"/>
                <a:ea typeface="微软雅黑"/>
                <a:cs typeface="微软雅黑"/>
                <a:sym typeface="微软雅黑"/>
              </a:rPr>
              <a:t>年</a:t>
            </a:r>
            <a:r>
              <a:rPr lang="en-US" sz="1600" dirty="0" smtClean="0">
                <a:latin typeface="微软雅黑"/>
                <a:ea typeface="微软雅黑"/>
                <a:cs typeface="微软雅黑"/>
                <a:sym typeface="微软雅黑"/>
              </a:rPr>
              <a:t>6</a:t>
            </a:r>
            <a:r>
              <a:rPr lang="zh-CN" altLang="en-US" sz="1600" dirty="0" smtClean="0">
                <a:latin typeface="微软雅黑"/>
                <a:ea typeface="微软雅黑"/>
                <a:cs typeface="微软雅黑"/>
                <a:sym typeface="微软雅黑"/>
              </a:rPr>
              <a:t>月</a:t>
            </a:r>
            <a:r>
              <a:rPr lang="en-US" altLang="zh-CN" sz="1600" smtClean="0">
                <a:latin typeface="微软雅黑"/>
                <a:ea typeface="微软雅黑"/>
                <a:cs typeface="微软雅黑"/>
                <a:sym typeface="微软雅黑"/>
              </a:rPr>
              <a:t>26</a:t>
            </a:r>
            <a:r>
              <a:rPr sz="1600" smtClean="0">
                <a:latin typeface="微软雅黑"/>
                <a:ea typeface="微软雅黑"/>
                <a:cs typeface="微软雅黑"/>
                <a:sym typeface="微软雅黑"/>
              </a:rPr>
              <a:t>日</a:t>
            </a:r>
            <a:endParaRPr sz="16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sp>
        <p:nvSpPr>
          <p:cNvPr id="15" name="Shape 15"/>
          <p:cNvSpPr/>
          <p:nvPr/>
        </p:nvSpPr>
        <p:spPr>
          <a:xfrm flipH="1">
            <a:off x="4167209" y="4892656"/>
            <a:ext cx="728664" cy="646114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" name="Shape 16"/>
          <p:cNvSpPr/>
          <p:nvPr/>
        </p:nvSpPr>
        <p:spPr>
          <a:xfrm flipH="1">
            <a:off x="4714897" y="5040293"/>
            <a:ext cx="255588" cy="225427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" name="Shape 17"/>
          <p:cNvSpPr/>
          <p:nvPr/>
        </p:nvSpPr>
        <p:spPr>
          <a:xfrm flipV="1">
            <a:off x="4591072" y="4367194"/>
            <a:ext cx="279401" cy="280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FBF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8669360" y="1714481"/>
            <a:ext cx="712788" cy="631826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 flipH="1">
            <a:off x="8537597" y="1974831"/>
            <a:ext cx="255589" cy="227013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 flipV="1">
            <a:off x="8667768" y="1500174"/>
            <a:ext cx="474663" cy="473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FBF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" name="公司logo 拷贝.png" descr="公司logo 拷贝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382016" y="4071942"/>
            <a:ext cx="3384551" cy="338455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2" name="Q5MEBAF{MEX~`%4HK@O{%UC.png" descr="C:\Users\lenovo\AppData\Roaming\Tencent\Users\89355170\QQ\WinTemp\RichOle\Q5MEBAF{MEX~`%4HK@O{%UC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810248" y="1428736"/>
            <a:ext cx="1266826" cy="828676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4" name="图片 7" descr="找重工平台微信二维码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27" y="4071942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42423"/>
            <a:ext cx="9144000" cy="2387600"/>
          </a:xfrm>
        </p:spPr>
        <p:txBody>
          <a:bodyPr/>
          <a:lstStyle/>
          <a:p>
            <a:r>
              <a:rPr lang="zh-CN" altLang="en-US" dirty="0"/>
              <a:t>创业的三定三有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69757" y="3602038"/>
            <a:ext cx="2261347" cy="1655762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/>
              <a:t>定位</a:t>
            </a:r>
            <a:endParaRPr lang="en-US" altLang="zh-CN" dirty="0"/>
          </a:p>
          <a:p>
            <a:pPr algn="l"/>
            <a:r>
              <a:rPr lang="zh-CN" altLang="en-US" dirty="0"/>
              <a:t>定力</a:t>
            </a:r>
            <a:endParaRPr lang="en-US" altLang="zh-CN" dirty="0"/>
          </a:p>
          <a:p>
            <a:pPr algn="l"/>
            <a:r>
              <a:rPr lang="zh-CN" altLang="en-US" dirty="0"/>
              <a:t>定制</a:t>
            </a:r>
            <a:endParaRPr lang="en-US" altLang="zh-CN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7230028" y="3613234"/>
            <a:ext cx="2261347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/>
              <a:t>有路</a:t>
            </a:r>
            <a:endParaRPr lang="en-US" altLang="zh-CN" dirty="0"/>
          </a:p>
          <a:p>
            <a:pPr algn="l"/>
            <a:r>
              <a:rPr lang="zh-CN" altLang="en-US" dirty="0"/>
              <a:t>有趣</a:t>
            </a:r>
            <a:endParaRPr lang="en-US" altLang="zh-CN" dirty="0"/>
          </a:p>
          <a:p>
            <a:pPr algn="l"/>
            <a:r>
              <a:rPr lang="zh-CN" altLang="en-US" dirty="0"/>
              <a:t>有效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63663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842489"/>
            <a:ext cx="9144000" cy="1014875"/>
          </a:xfrm>
        </p:spPr>
        <p:txBody>
          <a:bodyPr/>
          <a:lstStyle/>
          <a:p>
            <a:r>
              <a:rPr lang="zh-CN" altLang="en-US" dirty="0" smtClean="0"/>
              <a:t>产业互联网的几把刷子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81092" y="2643182"/>
            <a:ext cx="8001056" cy="2928958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基本规律：傍大款、当小三、随时卖</a:t>
            </a:r>
            <a:endParaRPr lang="en-US" altLang="zh-CN" dirty="0" smtClean="0"/>
          </a:p>
          <a:p>
            <a:pPr algn="l"/>
            <a:endParaRPr lang="en-US" altLang="zh-CN" dirty="0" smtClean="0"/>
          </a:p>
          <a:p>
            <a:pPr algn="l"/>
            <a:r>
              <a:rPr lang="zh-CN" altLang="en-US" dirty="0" smtClean="0"/>
              <a:t>品牌推广：敲山震虎、设立标杆、围点打援</a:t>
            </a:r>
            <a:endParaRPr lang="en-US" altLang="zh-CN" dirty="0" smtClean="0"/>
          </a:p>
          <a:p>
            <a:pPr algn="l"/>
            <a:endParaRPr lang="en-US" altLang="zh-CN" dirty="0" smtClean="0"/>
          </a:p>
          <a:p>
            <a:pPr algn="l"/>
            <a:r>
              <a:rPr lang="zh-CN" altLang="en-US" dirty="0" smtClean="0"/>
              <a:t>战略梯队：信息平台（拉人头）、</a:t>
            </a:r>
            <a:r>
              <a:rPr lang="en-US" altLang="zh-CN" dirty="0" smtClean="0"/>
              <a:t>SAAS+</a:t>
            </a:r>
            <a:r>
              <a:rPr lang="zh-CN" altLang="en-US" dirty="0" smtClean="0"/>
              <a:t>外延（接地气）、金融平台（再赚钱）</a:t>
            </a:r>
            <a:endParaRPr lang="en-US" altLang="zh-CN" dirty="0" smtClean="0"/>
          </a:p>
          <a:p>
            <a:pPr algn="l"/>
            <a:endParaRPr lang="en-US" altLang="zh-CN" dirty="0" smtClean="0"/>
          </a:p>
          <a:p>
            <a:pPr algn="l"/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636632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/>
          <p:nvPr/>
        </p:nvSpPr>
        <p:spPr>
          <a:xfrm>
            <a:off x="3736975" y="1195387"/>
            <a:ext cx="4705350" cy="4705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55" name="Group 355"/>
          <p:cNvGrpSpPr/>
          <p:nvPr/>
        </p:nvGrpSpPr>
        <p:grpSpPr>
          <a:xfrm>
            <a:off x="3438525" y="3892550"/>
            <a:ext cx="5994400" cy="809625"/>
            <a:chOff x="0" y="0"/>
            <a:chExt cx="5994399" cy="809625"/>
          </a:xfrm>
        </p:grpSpPr>
        <p:sp>
          <p:nvSpPr>
            <p:cNvPr id="353" name="Shape 353"/>
            <p:cNvSpPr/>
            <p:nvPr/>
          </p:nvSpPr>
          <p:spPr>
            <a:xfrm>
              <a:off x="0" y="0"/>
              <a:ext cx="5526063" cy="809625"/>
            </a:xfrm>
            <a:prstGeom prst="rect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0" y="81645"/>
              <a:ext cx="5994400" cy="599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lang="zh-CN" altLang="en-US" sz="3300" b="1" dirty="0" smtClean="0">
                  <a:solidFill>
                    <a:srgbClr val="FFFFFF"/>
                  </a:solidFill>
                  <a:latin typeface="微软雅黑"/>
                  <a:ea typeface="微软雅黑"/>
                  <a:cs typeface="微软雅黑"/>
                  <a:sym typeface="微软雅黑"/>
                </a:rPr>
                <a:t>华南狮景会</a:t>
              </a:r>
              <a:endParaRPr sz="3300" b="1" dirty="0">
                <a:solidFill>
                  <a:srgbClr val="FFFFFF"/>
                </a:solidFill>
                <a:latin typeface="微软雅黑"/>
                <a:ea typeface="微软雅黑"/>
                <a:cs typeface="微软雅黑"/>
                <a:sym typeface="微软雅黑"/>
              </a:endParaRPr>
            </a:p>
          </p:txBody>
        </p:sp>
      </p:grpSp>
      <p:sp>
        <p:nvSpPr>
          <p:cNvPr id="356" name="Shape 356"/>
          <p:cNvSpPr/>
          <p:nvPr/>
        </p:nvSpPr>
        <p:spPr>
          <a:xfrm>
            <a:off x="4017962" y="2214562"/>
            <a:ext cx="4062413" cy="15773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just">
              <a:defRPr sz="9600" b="1">
                <a:solidFill>
                  <a:srgbClr val="404040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9600" b="1">
                <a:solidFill>
                  <a:srgbClr val="404040"/>
                </a:solidFill>
              </a:rPr>
              <a:t>THANKS</a:t>
            </a:r>
          </a:p>
        </p:txBody>
      </p:sp>
      <p:sp>
        <p:nvSpPr>
          <p:cNvPr id="357" name="Shape 357"/>
          <p:cNvSpPr/>
          <p:nvPr/>
        </p:nvSpPr>
        <p:spPr>
          <a:xfrm flipH="1">
            <a:off x="3682999" y="5316537"/>
            <a:ext cx="728664" cy="646114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58" name="Shape 358"/>
          <p:cNvSpPr/>
          <p:nvPr/>
        </p:nvSpPr>
        <p:spPr>
          <a:xfrm flipH="1">
            <a:off x="4230687" y="5464174"/>
            <a:ext cx="255588" cy="225427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59" name="Shape 359"/>
          <p:cNvSpPr/>
          <p:nvPr/>
        </p:nvSpPr>
        <p:spPr>
          <a:xfrm flipV="1">
            <a:off x="4106862" y="4791075"/>
            <a:ext cx="279401" cy="280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FBF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0" name="Shape 360"/>
          <p:cNvSpPr/>
          <p:nvPr/>
        </p:nvSpPr>
        <p:spPr>
          <a:xfrm flipH="1">
            <a:off x="8185150" y="2138362"/>
            <a:ext cx="712788" cy="631826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61" name="Shape 361"/>
          <p:cNvSpPr/>
          <p:nvPr/>
        </p:nvSpPr>
        <p:spPr>
          <a:xfrm flipH="1">
            <a:off x="8053387" y="2398712"/>
            <a:ext cx="255589" cy="227013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62" name="Shape 362"/>
          <p:cNvSpPr/>
          <p:nvPr/>
        </p:nvSpPr>
        <p:spPr>
          <a:xfrm flipV="1">
            <a:off x="8308975" y="3125787"/>
            <a:ext cx="474663" cy="473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BFBFB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4618037" y="4832350"/>
            <a:ext cx="3027364" cy="89255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 algn="ctr"/>
            <a:r>
              <a:rPr dirty="0">
                <a:latin typeface="微软雅黑"/>
                <a:ea typeface="微软雅黑"/>
                <a:cs typeface="微软雅黑"/>
                <a:sym typeface="微软雅黑"/>
              </a:rPr>
              <a:t>广州弎马信息科技有限公司</a:t>
            </a:r>
          </a:p>
          <a:p>
            <a:pPr lvl="0" algn="ctr"/>
            <a:endParaRPr dirty="0">
              <a:latin typeface="微软雅黑"/>
              <a:ea typeface="微软雅黑"/>
              <a:cs typeface="微软雅黑"/>
              <a:sym typeface="微软雅黑"/>
            </a:endParaRPr>
          </a:p>
          <a:p>
            <a:pPr lvl="0" algn="ctr"/>
            <a:r>
              <a:rPr sz="1600" dirty="0">
                <a:latin typeface="微软雅黑"/>
                <a:ea typeface="微软雅黑"/>
                <a:cs typeface="微软雅黑"/>
                <a:sym typeface="微软雅黑"/>
              </a:rPr>
              <a:t>马超  </a:t>
            </a:r>
            <a:r>
              <a:rPr sz="1600" dirty="0" smtClean="0">
                <a:latin typeface="微软雅黑"/>
                <a:ea typeface="微软雅黑"/>
                <a:cs typeface="微软雅黑"/>
                <a:sym typeface="微软雅黑"/>
              </a:rPr>
              <a:t>13924156026</a:t>
            </a:r>
            <a:endParaRPr sz="1600" dirty="0">
              <a:latin typeface="微软雅黑"/>
              <a:ea typeface="微软雅黑"/>
              <a:cs typeface="微软雅黑"/>
              <a:sym typeface="微软雅黑"/>
            </a:endParaRPr>
          </a:p>
        </p:txBody>
      </p:sp>
      <p:pic>
        <p:nvPicPr>
          <p:cNvPr id="364" name="Q5MEBAF{MEX~`%4HK@O{%UC.png" descr="C:\Users\lenovo\AppData\Roaming\Tencent\Users\89355170\QQ\WinTemp\RichOle\Q5MEBAF{MEX~`%4HK@O{%UC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002337" y="1506537"/>
            <a:ext cx="1266826" cy="828676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2"/>
          <p:cNvSpPr txBox="1">
            <a:spLocks/>
          </p:cNvSpPr>
          <p:nvPr/>
        </p:nvSpPr>
        <p:spPr>
          <a:xfrm>
            <a:off x="4260795" y="143642"/>
            <a:ext cx="3432807" cy="62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817" tIns="53908" rIns="107817" bIns="5390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78169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300" b="1" kern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自我介绍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117601" y="1338229"/>
            <a:ext cx="9550400" cy="662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817" tIns="53908" rIns="107817" bIns="53908">
            <a:spAutoFit/>
          </a:bodyPr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华中农业大学园艺系本科</a:t>
            </a:r>
          </a:p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中山大学岭南学院国际工商管理硕士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117600" y="2195477"/>
            <a:ext cx="10668001" cy="232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817" tIns="53908" rIns="107817" bIns="53908">
            <a:spAutoFit/>
          </a:bodyPr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金光集团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亚洲浆纸柬埔寨事业区副经理</a:t>
            </a:r>
          </a:p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金鹰集团亚太浆纸业有限公司木片物流经理</a:t>
            </a:r>
          </a:p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亚洲商业计划大赛第五名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泰国曼谷</a:t>
            </a:r>
          </a:p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麻省理工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中山大学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CHINA-LAB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项目成员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美国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波士顿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棕榈园林市场部总监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苗易网</a:t>
            </a: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CEO</a:t>
            </a:r>
          </a:p>
          <a:p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找重工 创始人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智能药箱、智能花盆投资人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35040" y="4729972"/>
            <a:ext cx="10142484" cy="177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817" tIns="53908" rIns="107817" bIns="53908">
            <a:spAutoFit/>
          </a:bodyPr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参与咨询项目：</a:t>
            </a:r>
          </a:p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正大集团卜蜂莲花超市营销新模式</a:t>
            </a:r>
          </a:p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捷普电子供应链改善咨询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项目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棕榈园林苗木事业部战略规划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华发地产苗圃营销策划、苗木营销微电影大赛策划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昌邑、无锡、金华、萧山、马鞍山、台州花协、云贵论道、北京、合肥、邯郸、保定主题演讲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2"/>
          <p:cNvSpPr txBox="1">
            <a:spLocks/>
          </p:cNvSpPr>
          <p:nvPr/>
        </p:nvSpPr>
        <p:spPr>
          <a:xfrm>
            <a:off x="4260792" y="85702"/>
            <a:ext cx="3266016" cy="62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817" tIns="53908" rIns="107817" bIns="5390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78169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300" b="1" kern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自我介绍</a:t>
            </a:r>
          </a:p>
        </p:txBody>
      </p:sp>
      <p:pic>
        <p:nvPicPr>
          <p:cNvPr id="3" name="Picture 10" descr="喂料口卸货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7289" y="836712"/>
            <a:ext cx="4288290" cy="260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砍掉的大树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9721" y="836712"/>
            <a:ext cx="427865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100_22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7290" y="3601821"/>
            <a:ext cx="4288290" cy="246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MIT Jumping Show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0086" y="3601827"/>
            <a:ext cx="4372375" cy="245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42423"/>
            <a:ext cx="9144000" cy="1657817"/>
          </a:xfrm>
        </p:spPr>
        <p:txBody>
          <a:bodyPr/>
          <a:lstStyle/>
          <a:p>
            <a:r>
              <a:rPr lang="zh-CN" altLang="en-US" dirty="0"/>
              <a:t>从种树男到苗木电商</a:t>
            </a:r>
            <a:r>
              <a:rPr lang="en-US" altLang="zh-CN" dirty="0"/>
              <a:t>CEO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916378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AutoNum type="arabicPeriod"/>
            </a:pPr>
            <a:r>
              <a:rPr lang="zh-CN" altLang="en-US" dirty="0"/>
              <a:t>理想不断被棕榈园林董事会否定，不断坚持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感谢东方园林和资本市场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被三个上市公司董事长忽悠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产业屌丝对抗亚马逊高</a:t>
            </a:r>
            <a:r>
              <a:rPr lang="zh-CN" altLang="en-US" dirty="0" smtClean="0"/>
              <a:t>管</a:t>
            </a:r>
            <a:endParaRPr lang="en-US" altLang="zh-CN" dirty="0" smtClean="0"/>
          </a:p>
        </p:txBody>
      </p:sp>
      <p:pic>
        <p:nvPicPr>
          <p:cNvPr id="6" name="图片 5" descr="苗易网logo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28" y="1000108"/>
            <a:ext cx="5286412" cy="40159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1224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42423"/>
            <a:ext cx="9144000" cy="2387600"/>
          </a:xfrm>
        </p:spPr>
        <p:txBody>
          <a:bodyPr/>
          <a:lstStyle/>
          <a:p>
            <a:r>
              <a:rPr lang="zh-CN" altLang="en-US" dirty="0"/>
              <a:t>苗易网被棕榈园林收购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zh-CN" altLang="en-US" dirty="0"/>
              <a:t>上市公司主营业务互联网</a:t>
            </a:r>
            <a:r>
              <a:rPr lang="en-US" altLang="zh-CN" dirty="0"/>
              <a:t>+</a:t>
            </a:r>
          </a:p>
          <a:p>
            <a:pPr marL="457200" indent="-457200" algn="l">
              <a:buAutoNum type="arabicPeriod"/>
            </a:pPr>
            <a:r>
              <a:rPr lang="zh-CN" altLang="en-US" dirty="0"/>
              <a:t>上市公司市值管理的需要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创业企业的资本对接轨道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3527592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42423"/>
            <a:ext cx="9144000" cy="1443503"/>
          </a:xfrm>
        </p:spPr>
        <p:txBody>
          <a:bodyPr/>
          <a:lstStyle/>
          <a:p>
            <a:r>
              <a:rPr lang="zh-CN" altLang="en-US" dirty="0"/>
              <a:t>被校友投资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09654" y="2428868"/>
            <a:ext cx="9144000" cy="165576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zh-CN" altLang="en-US" dirty="0"/>
              <a:t>在深圳校友会的演讲（上市公司金新农）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校友为什么投资给我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校友带来的资源</a:t>
            </a:r>
            <a:endParaRPr lang="en-US" altLang="zh-CN" dirty="0"/>
          </a:p>
        </p:txBody>
      </p:sp>
      <p:pic>
        <p:nvPicPr>
          <p:cNvPr id="4" name="图片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818" y="3714752"/>
            <a:ext cx="4929190" cy="2772669"/>
          </a:xfrm>
          <a:prstGeom prst="rect">
            <a:avLst/>
          </a:prstGeom>
        </p:spPr>
      </p:pic>
      <p:sp>
        <p:nvSpPr>
          <p:cNvPr id="5" name="副标题 2"/>
          <p:cNvSpPr txBox="1">
            <a:spLocks/>
          </p:cNvSpPr>
          <p:nvPr/>
        </p:nvSpPr>
        <p:spPr>
          <a:xfrm>
            <a:off x="666712" y="5214950"/>
            <a:ext cx="5572164" cy="714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zh-CN" altLang="en-US" sz="1600" dirty="0" smtClean="0"/>
              <a:t>          校友们本计划投资给我做生猪电商，后来没有成行，做了园林工程机械电商</a:t>
            </a:r>
            <a:r>
              <a:rPr lang="en-US" altLang="zh-CN" sz="1600" dirty="0" smtClean="0"/>
              <a:t>……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902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42423"/>
            <a:ext cx="9144000" cy="2387600"/>
          </a:xfrm>
        </p:spPr>
        <p:txBody>
          <a:bodyPr/>
          <a:lstStyle/>
          <a:p>
            <a:r>
              <a:rPr lang="zh-CN" altLang="en-US" dirty="0"/>
              <a:t>园林工程互联网怎么入手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457200" indent="-457200" algn="l">
              <a:buAutoNum type="arabicPeriod"/>
            </a:pPr>
            <a:r>
              <a:rPr lang="zh-CN" altLang="en-US" dirty="0"/>
              <a:t>为什么选择工程机械租赁</a:t>
            </a:r>
            <a:r>
              <a:rPr lang="zh-CN" altLang="en-US" dirty="0" smtClean="0"/>
              <a:t>互联网（超过</a:t>
            </a:r>
            <a:r>
              <a:rPr lang="en-US" altLang="zh-CN" dirty="0" smtClean="0"/>
              <a:t>120</a:t>
            </a:r>
            <a:r>
              <a:rPr lang="zh-CN" altLang="en-US" dirty="0" smtClean="0"/>
              <a:t>家上市公司主营业务关联）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找重工创业与苗易网创业有哪些逻辑</a:t>
            </a:r>
            <a:r>
              <a:rPr lang="zh-CN" altLang="en-US" dirty="0" smtClean="0"/>
              <a:t>关系（技术、客户、商业模式）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工程机械租赁与园林行业转型的逻辑</a:t>
            </a:r>
            <a:r>
              <a:rPr lang="zh-CN" altLang="en-US" dirty="0" smtClean="0"/>
              <a:t>关系（建筑园林边界模糊）</a:t>
            </a:r>
            <a:endParaRPr lang="en-US" altLang="zh-CN" dirty="0"/>
          </a:p>
          <a:p>
            <a:pPr marL="457200" indent="-457200" algn="l">
              <a:buAutoNum type="arabicPeriod"/>
            </a:pPr>
            <a:endParaRPr lang="en-US" altLang="zh-CN" dirty="0"/>
          </a:p>
          <a:p>
            <a:pPr marL="457200" indent="-457200" algn="l">
              <a:buAutoNum type="arabicPeriod"/>
            </a:pP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348952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42423"/>
            <a:ext cx="9144000" cy="871999"/>
          </a:xfrm>
        </p:spPr>
        <p:txBody>
          <a:bodyPr/>
          <a:lstStyle/>
          <a:p>
            <a:r>
              <a:rPr lang="zh-CN" altLang="en-US" dirty="0" smtClean="0"/>
              <a:t>找重工的商业模式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8084" y="4987948"/>
            <a:ext cx="10787138" cy="1584324"/>
          </a:xfrm>
        </p:spPr>
        <p:txBody>
          <a:bodyPr>
            <a:normAutofit/>
          </a:bodyPr>
          <a:lstStyle/>
          <a:p>
            <a:pPr marL="457200" indent="-457200" algn="l"/>
            <a:r>
              <a:rPr lang="zh-CN" altLang="en-US" dirty="0" smtClean="0"/>
              <a:t>       通过工程机械车辆</a:t>
            </a:r>
            <a:r>
              <a:rPr lang="en-US" altLang="zh-CN" dirty="0" smtClean="0"/>
              <a:t>GPS</a:t>
            </a:r>
            <a:r>
              <a:rPr lang="zh-CN" altLang="en-US" dirty="0" smtClean="0"/>
              <a:t>定位和工作状态统计，撮合机械短期租赁交易，做工程机械短租业务的滴滴打车。</a:t>
            </a:r>
            <a:endParaRPr lang="en-US" altLang="zh-CN" dirty="0" smtClean="0"/>
          </a:p>
          <a:p>
            <a:pPr marL="457200" indent="-457200" algn="l"/>
            <a:r>
              <a:rPr lang="zh-CN" altLang="en-US" dirty="0" smtClean="0"/>
              <a:t>        园林工程施工中更容易找到挖掘机、装载机、吊机、泵车、路面机械等。</a:t>
            </a:r>
            <a:endParaRPr lang="en-US" altLang="zh-CN" dirty="0"/>
          </a:p>
          <a:p>
            <a:pPr marL="457200" indent="-457200" algn="l">
              <a:buAutoNum type="arabicPeriod"/>
            </a:pPr>
            <a:endParaRPr lang="en-US" altLang="zh-CN" dirty="0"/>
          </a:p>
        </p:txBody>
      </p:sp>
      <p:pic>
        <p:nvPicPr>
          <p:cNvPr id="5" name="图片 4" descr="找重工工程机械卫星监控地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166" y="1357298"/>
            <a:ext cx="5915031" cy="33529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8952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42423"/>
            <a:ext cx="9144000" cy="1514941"/>
          </a:xfrm>
        </p:spPr>
        <p:txBody>
          <a:bodyPr/>
          <a:lstStyle/>
          <a:p>
            <a:r>
              <a:rPr lang="zh-CN" altLang="en-US" dirty="0"/>
              <a:t>园林行业还能玩些啥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413778"/>
            <a:ext cx="9144000" cy="236173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zh-CN" altLang="en-US" dirty="0" smtClean="0"/>
              <a:t>智能园艺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虚拟现实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立体绿化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植物疗法</a:t>
            </a:r>
            <a:endParaRPr lang="en-US" altLang="zh-CN" dirty="0"/>
          </a:p>
          <a:p>
            <a:pPr marL="457200" indent="-457200" algn="l">
              <a:buAutoNum type="arabicPeriod"/>
            </a:pPr>
            <a:r>
              <a:rPr lang="zh-CN" altLang="en-US" dirty="0"/>
              <a:t>。。。</a:t>
            </a:r>
            <a:endParaRPr lang="en-US" altLang="zh-CN" dirty="0"/>
          </a:p>
          <a:p>
            <a:pPr marL="457200" indent="-457200" algn="l">
              <a:buAutoNum type="arabicPeriod"/>
            </a:pPr>
            <a:endParaRPr lang="en-US" altLang="zh-CN" dirty="0"/>
          </a:p>
          <a:p>
            <a:pPr marL="457200" indent="-457200" algn="l">
              <a:buAutoNum type="arabicPeriod"/>
            </a:pPr>
            <a:endParaRPr lang="en-US" altLang="zh-C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36" y="2857496"/>
            <a:ext cx="1672891" cy="2974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225842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C000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9E5"/>
      </a:accent5>
      <a:accent6>
        <a:srgbClr val="D7712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latinLnBrk="1" hangingPunct="0"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15053</TotalTime>
  <Words>462</Words>
  <Application>Kingsoft Office WPP</Application>
  <PresentationFormat>自定义</PresentationFormat>
  <Paragraphs>69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Default</vt:lpstr>
      <vt:lpstr>幻灯片 1</vt:lpstr>
      <vt:lpstr>幻灯片 2</vt:lpstr>
      <vt:lpstr>幻灯片 3</vt:lpstr>
      <vt:lpstr>从种树男到苗木电商CEO</vt:lpstr>
      <vt:lpstr>苗易网被棕榈园林收购</vt:lpstr>
      <vt:lpstr>被校友投资</vt:lpstr>
      <vt:lpstr>园林工程互联网怎么入手</vt:lpstr>
      <vt:lpstr>找重工的商业模式</vt:lpstr>
      <vt:lpstr>园林行业还能玩些啥</vt:lpstr>
      <vt:lpstr>创业的三定三有</vt:lpstr>
      <vt:lpstr>产业互联网的几把刷子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machao</cp:lastModifiedBy>
  <cp:revision>86</cp:revision>
  <dcterms:created xsi:type="dcterms:W3CDTF">2015-11-30T03:26:00Z</dcterms:created>
  <dcterms:modified xsi:type="dcterms:W3CDTF">2016-06-25T23:52:02Z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2052-10.1.0.5346</vt:lpwstr>
  </property>
</Properties>
</file>